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58" r:id="rId1"/>
  </p:sldMasterIdLst>
  <p:notesMasterIdLst>
    <p:notesMasterId r:id="rId14"/>
  </p:notesMasterIdLst>
  <p:sldIdLst>
    <p:sldId id="256" r:id="rId2"/>
    <p:sldId id="257" r:id="rId3"/>
    <p:sldId id="258" r:id="rId4"/>
    <p:sldId id="265" r:id="rId5"/>
    <p:sldId id="280" r:id="rId6"/>
    <p:sldId id="266" r:id="rId7"/>
    <p:sldId id="273" r:id="rId8"/>
    <p:sldId id="274" r:id="rId9"/>
    <p:sldId id="275" r:id="rId10"/>
    <p:sldId id="279" r:id="rId11"/>
    <p:sldId id="284" r:id="rId12"/>
    <p:sldId id="264" r:id="rId13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610" autoAdjust="0"/>
  </p:normalViewPr>
  <p:slideViewPr>
    <p:cSldViewPr snapToGrid="0" snapToObjects="1">
      <p:cViewPr varScale="1">
        <p:scale>
          <a:sx n="97" d="100"/>
          <a:sy n="97" d="100"/>
        </p:scale>
        <p:origin x="-115" y="-130"/>
      </p:cViewPr>
      <p:guideLst>
        <p:guide orient="horz" pos="2159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282F153-3F37-0F45-9E97-73ACFA13230C}" type="datetime1">
              <a:rPr lang="en-US"/>
              <a:pPr lvl="0">
                <a:defRPr/>
              </a:pPr>
              <a:t>9/9/2025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E5E9CC1-C706-0F49-92D6-E571CC5EEA8F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0041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6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jpeg"/><Relationship Id="rId5" Type="http://schemas.openxmlformats.org/officeDocument/2006/relationships/image" Target="../media/image67.png"/><Relationship Id="rId4" Type="http://schemas.openxmlformats.org/officeDocument/2006/relationships/image" Target="../media/image8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27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29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28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21" Type="http://schemas.openxmlformats.org/officeDocument/2006/relationships/image" Target="../media/image64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67.png"/><Relationship Id="rId10" Type="http://schemas.openxmlformats.org/officeDocument/2006/relationships/image" Target="../media/image71.png"/><Relationship Id="rId4" Type="http://schemas.openxmlformats.org/officeDocument/2006/relationships/image" Target="../media/image66.png"/><Relationship Id="rId9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5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6930" y="2360262"/>
            <a:ext cx="6032500" cy="8953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59" y="5588000"/>
            <a:ext cx="12192000" cy="1270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6930" y="6136894"/>
            <a:ext cx="1079500" cy="40957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36929" y="487898"/>
            <a:ext cx="1276350" cy="44767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571673" y="6119857"/>
            <a:ext cx="2235200" cy="40957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006116" y="586005"/>
            <a:ext cx="9523312" cy="12700"/>
          </a:xfrm>
          <a:prstGeom prst="rect">
            <a:avLst/>
          </a:prstGeom>
        </p:spPr>
      </p:pic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203" y="1510106"/>
            <a:ext cx="8077200" cy="8953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116" y="583529"/>
            <a:ext cx="7671575" cy="1270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39" y="391441"/>
            <a:ext cx="653519" cy="409368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053" y="391441"/>
            <a:ext cx="831850" cy="409575"/>
          </a:xfrm>
          <a:prstGeom prst="rect">
            <a:avLst/>
          </a:prstGeom>
        </p:spPr>
      </p:pic>
      <p:pic>
        <p:nvPicPr>
          <p:cNvPr id="8" name="Image 15" descr="preencoded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54539" y="801016"/>
            <a:ext cx="2133600" cy="4349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4539" y="1209318"/>
            <a:ext cx="102039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DB</a:t>
            </a:r>
            <a:r>
              <a:rPr lang="ko-KR" altLang="en-US" dirty="0" smtClean="0"/>
              <a:t>기반 건물 정보 제공 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손상 유형별 시설 영향도 분석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건물 </a:t>
            </a:r>
            <a:r>
              <a:rPr lang="ko-KR" altLang="en-US" dirty="0"/>
              <a:t>검색 기능 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관리 대상 시설물</a:t>
            </a:r>
            <a:r>
              <a:rPr lang="en-US" altLang="ko-KR" dirty="0"/>
              <a:t> </a:t>
            </a:r>
            <a:r>
              <a:rPr lang="ko-KR" altLang="en-US" dirty="0" smtClean="0"/>
              <a:t>및 지역 추가 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/>
              <a:t>건물 </a:t>
            </a:r>
            <a:r>
              <a:rPr lang="ko-KR" altLang="en-US" dirty="0" smtClean="0"/>
              <a:t>업데이트 기능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관심 </a:t>
            </a:r>
            <a:r>
              <a:rPr lang="ko-KR" altLang="en-US" dirty="0"/>
              <a:t>건물 </a:t>
            </a:r>
            <a:r>
              <a:rPr lang="ko-KR" altLang="en-US" dirty="0" smtClean="0"/>
              <a:t>추가 기능</a:t>
            </a:r>
            <a:endParaRPr lang="en-US" altLang="ko-KR" dirty="0"/>
          </a:p>
        </p:txBody>
      </p:sp>
      <p:pic>
        <p:nvPicPr>
          <p:cNvPr id="10" name="Image 11" descr="preencoded.png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54539" y="3055977"/>
            <a:ext cx="2133600" cy="4349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4538" y="3464279"/>
            <a:ext cx="102039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누적 강우량 데이터 시각화 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일일 예상 강우량 시뮬레이션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누적 </a:t>
            </a:r>
            <a:r>
              <a:rPr lang="ko-KR" altLang="en-US" dirty="0" err="1"/>
              <a:t>초미세먼지</a:t>
            </a:r>
            <a:r>
              <a:rPr lang="ko-KR" altLang="en-US" dirty="0"/>
              <a:t> 데이터 시각화</a:t>
            </a:r>
            <a:endParaRPr lang="en-US" altLang="ko-KR" dirty="0" smtClean="0"/>
          </a:p>
          <a:p>
            <a:pPr marL="342900" indent="-342900">
              <a:buFontTx/>
              <a:buAutoNum type="arabicPeriod"/>
            </a:pPr>
            <a:r>
              <a:rPr lang="ko-KR" altLang="en-US" dirty="0" err="1"/>
              <a:t>스로틀링</a:t>
            </a:r>
            <a:r>
              <a:rPr lang="ko-KR" altLang="en-US" dirty="0"/>
              <a:t> 적용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</p:txBody>
      </p:sp>
      <p:pic>
        <p:nvPicPr>
          <p:cNvPr id="12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538" y="4604268"/>
            <a:ext cx="2133600" cy="4349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4538" y="5038415"/>
            <a:ext cx="10203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분석 결과 자료화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사용자 로그인 기능 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게시판 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6684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18" y="508770"/>
            <a:ext cx="653519" cy="40936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132" y="508770"/>
            <a:ext cx="558800" cy="40957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6116" y="583529"/>
            <a:ext cx="7671575" cy="12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4618" y="1111469"/>
            <a:ext cx="245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질의 응답 </a:t>
            </a:r>
            <a:endParaRPr lang="en-US" altLang="ko-KR" dirty="0" smtClean="0"/>
          </a:p>
        </p:txBody>
      </p:sp>
      <p:pic>
        <p:nvPicPr>
          <p:cNvPr id="2050" name="Picture 2" descr="97,100개 이상의 질의응답 스톡 사진, 그림 및 Royalty-Free 이미지 - iStoc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406" y="1865642"/>
            <a:ext cx="5829300" cy="364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50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0" y="0"/>
            <a:ext cx="77343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29" y="1548871"/>
            <a:ext cx="3507740" cy="9715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929" y="2360262"/>
            <a:ext cx="3270250" cy="9715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7700" y="0"/>
            <a:ext cx="7734300" cy="6858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930" y="5827854"/>
            <a:ext cx="1079500" cy="40957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929" y="6108700"/>
            <a:ext cx="2235200" cy="40957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0430" y="3499442"/>
            <a:ext cx="2711450" cy="45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81308" y="-74152"/>
            <a:ext cx="12276667" cy="329951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59" y="0"/>
            <a:ext cx="12192000" cy="3224893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107037" y="2424158"/>
            <a:ext cx="4039300" cy="125857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26770" y="3850848"/>
            <a:ext cx="651423" cy="59842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26770" y="4233371"/>
            <a:ext cx="2343150" cy="469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26770" y="4789321"/>
            <a:ext cx="2133600" cy="43497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26770" y="5140162"/>
            <a:ext cx="2133600" cy="43497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926770" y="5491002"/>
            <a:ext cx="2133600" cy="43497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3672820" y="3861210"/>
            <a:ext cx="651423" cy="598424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3672820" y="4243733"/>
            <a:ext cx="2343150" cy="469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3672820" y="5150524"/>
            <a:ext cx="2133600" cy="434975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3672820" y="5501365"/>
            <a:ext cx="2133600" cy="434975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6430010" y="3850847"/>
            <a:ext cx="651423" cy="598424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6430010" y="4789321"/>
            <a:ext cx="2133600" cy="434975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6430010" y="5140162"/>
            <a:ext cx="2133600" cy="434975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6430010" y="5491002"/>
            <a:ext cx="2133600" cy="434975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9187243" y="3840822"/>
            <a:ext cx="651423" cy="598424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9187243" y="4223346"/>
            <a:ext cx="2343150" cy="469900"/>
          </a:xfrm>
          <a:prstGeom prst="rect">
            <a:avLst/>
          </a:prstGeom>
        </p:spPr>
      </p:pic>
      <p:pic>
        <p:nvPicPr>
          <p:cNvPr id="22" name="Image 15" descr="preencoded.png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3672820" y="4789321"/>
            <a:ext cx="2133600" cy="434975"/>
          </a:xfrm>
          <a:prstGeom prst="rect">
            <a:avLst/>
          </a:prstGeom>
        </p:spPr>
      </p:pic>
      <p:pic>
        <p:nvPicPr>
          <p:cNvPr id="23" name="Image 14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00263" y="4243733"/>
            <a:ext cx="2343150" cy="4699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6505" y="1094740"/>
            <a:ext cx="5264150" cy="5397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6929" y="378741"/>
            <a:ext cx="489262" cy="42621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38054" y="378741"/>
            <a:ext cx="1136650" cy="4095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006116" y="583529"/>
            <a:ext cx="7671575" cy="127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018843" y="5165314"/>
            <a:ext cx="5173157" cy="134321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018843" y="720054"/>
            <a:ext cx="5084235" cy="401768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135975" y="4737734"/>
            <a:ext cx="4441760" cy="36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/>
              <a:t>FMS(</a:t>
            </a:r>
            <a:r>
              <a:rPr lang="ko-KR" altLang="en-US" dirty="0"/>
              <a:t>시설물 통합 정보 관리 시스템</a:t>
            </a:r>
            <a:r>
              <a:rPr lang="en-US" altLang="ko-KR" dirty="0"/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18843" y="6492239"/>
            <a:ext cx="5820588" cy="363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/>
              <a:t>기후변화로 인한 </a:t>
            </a:r>
            <a:r>
              <a:rPr lang="ko-KR" altLang="en-US" dirty="0" err="1"/>
              <a:t>집중호우증가로사고지속발생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36505" y="1998054"/>
            <a:ext cx="689947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500" dirty="0"/>
              <a:t>최근 우리나라에서는 기후변화로 인한 재해가 빈번히 발생하여 다양한 시설물들이 피해를 </a:t>
            </a:r>
            <a:r>
              <a:rPr lang="ko-KR" altLang="en-US" sz="1500" dirty="0" smtClean="0"/>
              <a:t>입고 있으며 </a:t>
            </a:r>
            <a:r>
              <a:rPr lang="ko-KR" altLang="en-US" sz="1500" dirty="0"/>
              <a:t>그 피해는 갈수록 심각해지고 있습니다.</a:t>
            </a:r>
          </a:p>
          <a:p>
            <a:pPr>
              <a:defRPr/>
            </a:pPr>
            <a:endParaRPr lang="ko-KR" altLang="en-US" sz="1500" dirty="0"/>
          </a:p>
          <a:p>
            <a:pPr>
              <a:defRPr/>
            </a:pPr>
            <a:r>
              <a:rPr lang="ko-KR" altLang="en-US" sz="1500" dirty="0"/>
              <a:t>시설물에 피해를 주는 요인으로는 노후화, </a:t>
            </a:r>
            <a:r>
              <a:rPr lang="ko-KR" altLang="en-US" sz="1500" dirty="0" smtClean="0"/>
              <a:t>기후변화 등이 </a:t>
            </a:r>
            <a:r>
              <a:rPr lang="ko-KR" altLang="en-US" sz="1500" dirty="0"/>
              <a:t>있으며 </a:t>
            </a:r>
          </a:p>
          <a:p>
            <a:pPr>
              <a:defRPr/>
            </a:pPr>
            <a:r>
              <a:rPr lang="ko-KR" altLang="en-US" sz="1500" dirty="0"/>
              <a:t>이 중 노후화는 FMS(시설물 통합정보관리시스템)을 통해 관리되고 있으나, 기후재해로 인한 위험에 대한 관리체계는 미흡한 실정입니다.</a:t>
            </a:r>
          </a:p>
          <a:p>
            <a:pPr>
              <a:defRPr/>
            </a:pPr>
            <a:endParaRPr lang="ko-KR" altLang="en-US" sz="1500" dirty="0"/>
          </a:p>
          <a:p>
            <a:pPr>
              <a:defRPr/>
            </a:pPr>
            <a:r>
              <a:rPr lang="ko-KR" altLang="en-US" sz="1500" dirty="0"/>
              <a:t>따라서 저희는 노후화와 기후재해 취약성을 동시에 고려할 </a:t>
            </a:r>
            <a:r>
              <a:rPr lang="ko-KR" altLang="en-US" sz="1500" dirty="0" err="1"/>
              <a:t>수있는</a:t>
            </a:r>
            <a:r>
              <a:rPr lang="ko-KR" altLang="en-US" sz="1500" dirty="0"/>
              <a:t> 통합관리 시스템을 </a:t>
            </a:r>
            <a:r>
              <a:rPr lang="ko-KR" altLang="en-US" sz="1500" dirty="0" smtClean="0"/>
              <a:t>개발하고자 합니다</a:t>
            </a:r>
            <a:r>
              <a:rPr lang="en-US" altLang="ko-KR" sz="1500" dirty="0" smtClean="0"/>
              <a:t>.</a:t>
            </a:r>
            <a:endParaRPr lang="ko-KR" altLang="en-US" sz="1500" dirty="0"/>
          </a:p>
        </p:txBody>
      </p:sp>
      <p:sp>
        <p:nvSpPr>
          <p:cNvPr id="13" name="TextBox 12"/>
          <p:cNvSpPr txBox="1"/>
          <p:nvPr/>
        </p:nvSpPr>
        <p:spPr>
          <a:xfrm>
            <a:off x="274875" y="1669365"/>
            <a:ext cx="68994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dirty="0" smtClean="0"/>
              <a:t>1. </a:t>
            </a:r>
            <a:r>
              <a:rPr lang="ko-KR" altLang="en-US" sz="1400" dirty="0" smtClean="0"/>
              <a:t>개</a:t>
            </a:r>
            <a:r>
              <a:rPr lang="ko-KR" altLang="en-US" sz="1400" dirty="0"/>
              <a:t>요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4875" y="4122180"/>
            <a:ext cx="68994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dirty="0" smtClean="0"/>
              <a:t>2. </a:t>
            </a:r>
            <a:r>
              <a:rPr lang="ko-KR" altLang="en-US" sz="1400" dirty="0" smtClean="0"/>
              <a:t>목표 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236505" y="4472400"/>
            <a:ext cx="689947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500" dirty="0" smtClean="0"/>
              <a:t>노후화 패턴을 분석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시설물 손상 진단 시뮬레이션을 통해 위험 요인을 사전에 대응하여 피해를 </a:t>
            </a:r>
            <a:r>
              <a:rPr lang="ko-KR" altLang="en-US" sz="1500" dirty="0" err="1" smtClean="0"/>
              <a:t>줄일수있는</a:t>
            </a:r>
            <a:r>
              <a:rPr lang="ko-KR" altLang="en-US" sz="1500" dirty="0" smtClean="0"/>
              <a:t> 프로그램 개발</a:t>
            </a:r>
            <a:endParaRPr lang="en-US" altLang="ko-KR" sz="1500" dirty="0" smtClean="0"/>
          </a:p>
          <a:p>
            <a:pPr>
              <a:defRPr/>
            </a:pPr>
            <a:endParaRPr lang="en-US" altLang="ko-KR" sz="15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274875" y="5011425"/>
            <a:ext cx="68994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dirty="0" smtClean="0"/>
              <a:t>3. </a:t>
            </a:r>
            <a:r>
              <a:rPr lang="ko-KR" altLang="en-US" sz="1400" dirty="0" smtClean="0"/>
              <a:t>대상</a:t>
            </a:r>
            <a:endParaRPr lang="ko-KR" alt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236505" y="5444505"/>
            <a:ext cx="689947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500" dirty="0" smtClean="0"/>
              <a:t>사회 기반 시설</a:t>
            </a:r>
            <a:r>
              <a:rPr lang="en-US" altLang="ko-KR" sz="1500" dirty="0"/>
              <a:t>-</a:t>
            </a:r>
            <a:r>
              <a:rPr lang="ko-KR" altLang="en-US" sz="1500" dirty="0" smtClean="0"/>
              <a:t>교통시설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환경</a:t>
            </a:r>
            <a:r>
              <a:rPr lang="en-US" altLang="ko-KR" sz="1500" dirty="0" smtClean="0"/>
              <a:t>·</a:t>
            </a:r>
            <a:r>
              <a:rPr lang="ko-KR" altLang="en-US" sz="1500" dirty="0" smtClean="0"/>
              <a:t>에너지시설</a:t>
            </a:r>
            <a:r>
              <a:rPr lang="en-US" altLang="ko-KR" sz="1500" dirty="0" smtClean="0"/>
              <a:t>,</a:t>
            </a:r>
            <a:r>
              <a:rPr lang="ko-KR" altLang="en-US" sz="1500" dirty="0" smtClean="0"/>
              <a:t>공공</a:t>
            </a:r>
            <a:r>
              <a:rPr lang="en-US" altLang="ko-KR" sz="1500" dirty="0"/>
              <a:t> · </a:t>
            </a:r>
            <a:r>
              <a:rPr lang="ko-KR" altLang="en-US" sz="1500" dirty="0" smtClean="0"/>
              <a:t>생활 인프라</a:t>
            </a:r>
            <a:r>
              <a:rPr lang="en-US" altLang="ko-KR" sz="1500" dirty="0" smtClean="0"/>
              <a:t> </a:t>
            </a:r>
          </a:p>
          <a:p>
            <a:pPr>
              <a:defRPr/>
            </a:pPr>
            <a:endParaRPr lang="en-US" altLang="ko-KR" sz="15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6929" y="391441"/>
            <a:ext cx="489262" cy="42621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38054" y="391441"/>
            <a:ext cx="1136650" cy="4095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006116" y="583529"/>
            <a:ext cx="7671575" cy="12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6929" y="933160"/>
            <a:ext cx="6899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/>
              <a:t>개발 </a:t>
            </a:r>
            <a:r>
              <a:rPr lang="ko-KR" altLang="en-US" dirty="0" smtClean="0"/>
              <a:t>계획  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340080" y="4737734"/>
            <a:ext cx="4441760" cy="36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805" y="2017460"/>
            <a:ext cx="7564438" cy="353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36929" y="1350946"/>
            <a:ext cx="68994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dirty="0" smtClean="0"/>
              <a:t>1. </a:t>
            </a:r>
            <a:r>
              <a:rPr lang="ko-KR" altLang="en-US" sz="1400" dirty="0" err="1" smtClean="0"/>
              <a:t>마일스톤</a:t>
            </a:r>
            <a:endParaRPr lang="ko-KR" altLang="en-US" sz="1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6929" y="391441"/>
            <a:ext cx="489262" cy="42621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38054" y="391441"/>
            <a:ext cx="1136650" cy="4095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006116" y="583529"/>
            <a:ext cx="7671575" cy="127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340080" y="4737734"/>
            <a:ext cx="4441760" cy="36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/>
          </a:p>
        </p:txBody>
      </p:sp>
      <p:sp>
        <p:nvSpPr>
          <p:cNvPr id="9" name="TextBox 8"/>
          <p:cNvSpPr txBox="1"/>
          <p:nvPr/>
        </p:nvSpPr>
        <p:spPr>
          <a:xfrm>
            <a:off x="636929" y="933160"/>
            <a:ext cx="6899470" cy="361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/>
              <a:t>개발 </a:t>
            </a:r>
            <a:r>
              <a:rPr lang="ko-KR" altLang="en-US" dirty="0" smtClean="0"/>
              <a:t>계획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6929" y="1350946"/>
            <a:ext cx="68994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dirty="0" smtClean="0"/>
              <a:t>2. </a:t>
            </a:r>
            <a:r>
              <a:rPr lang="ko-KR" altLang="en-US" sz="1400" dirty="0" smtClean="0"/>
              <a:t>개발 툴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참고 문헌</a:t>
            </a:r>
            <a:endParaRPr lang="ko-KR" altLang="en-US" sz="1400" dirty="0"/>
          </a:p>
        </p:txBody>
      </p:sp>
      <p:pic>
        <p:nvPicPr>
          <p:cNvPr id="4098" name="Picture 2" descr="QGIS] QGIS 시작하기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10" y="4311211"/>
            <a:ext cx="1560557" cy="74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41" y="2181875"/>
            <a:ext cx="1886055" cy="1261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5" descr="V-World - 나무위키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7" descr="V-World - 나무위키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9" descr="V-WORLD new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4" y="5606063"/>
            <a:ext cx="233362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474" y="5484494"/>
            <a:ext cx="2182102" cy="569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9" name="Picture 13" descr="Apache Tomcat - OPENMARU APM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918" y="2206224"/>
            <a:ext cx="2520280" cy="126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36929" y="1874098"/>
            <a:ext cx="68994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dirty="0" smtClean="0"/>
              <a:t>개발 툴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636929" y="3817151"/>
            <a:ext cx="68994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dirty="0" smtClean="0"/>
              <a:t>데이터 가공 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636929" y="5271699"/>
            <a:ext cx="68994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dirty="0" smtClean="0"/>
              <a:t>데이터 출처</a:t>
            </a:r>
            <a:endParaRPr lang="ko-KR" altLang="en-US" sz="1200" dirty="0"/>
          </a:p>
        </p:txBody>
      </p:sp>
      <p:pic>
        <p:nvPicPr>
          <p:cNvPr id="4111" name="Picture 15" descr="PostgreSQL - 나무위키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063" y="2421640"/>
            <a:ext cx="2482820" cy="78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7" descr="Getting Started with PostGIS on Postgres App - DEV Community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19" descr="Cover image for Getting Started with PostGIS on Postgres App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117" name="Picture 21" descr="PostGIS - OSGeo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704" y="4365308"/>
            <a:ext cx="1252537" cy="73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9" name="Picture 23" descr="OpenLayers를 여행하는 개발자를 위한 안내서 - 7. 공간정보 데이터를 관리하는 법. GeoServer | 𝝅번째 알파카의  개발 낙서장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329" y="4020452"/>
            <a:ext cx="2385739" cy="132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1" name="Picture 25" descr="리액트로 오픈레이어(OpenLayers) 지도 띄우기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938" y="2151097"/>
            <a:ext cx="2498835" cy="139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576" y="5435882"/>
            <a:ext cx="1972732" cy="788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4" name="Picture 28" descr="국토교통부 - 나무위키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308" y="5352211"/>
            <a:ext cx="2718072" cy="87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5" name="Picture 29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6876" y="5529591"/>
            <a:ext cx="223837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AutoShape 31" descr="GitHub 로고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128" name="Picture 32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0469" y="2422855"/>
            <a:ext cx="2994782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80091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532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06116" y="608929"/>
            <a:ext cx="7671575" cy="127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95850" y="1293467"/>
            <a:ext cx="2654300" cy="89217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9929" y="3215974"/>
            <a:ext cx="2794000" cy="2971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36929" y="3335727"/>
            <a:ext cx="2540000" cy="2717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501006" y="4650638"/>
            <a:ext cx="800100" cy="46037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49069" y="5158365"/>
            <a:ext cx="1714500" cy="4127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512236" y="3686154"/>
            <a:ext cx="789386" cy="789386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618004" y="3863359"/>
            <a:ext cx="577850" cy="434975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302411" y="3215974"/>
            <a:ext cx="2794000" cy="2971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429411" y="3335727"/>
            <a:ext cx="2540000" cy="2717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4293984" y="4651185"/>
            <a:ext cx="800100" cy="460375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3912011" y="5158270"/>
            <a:ext cx="1574800" cy="4127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304718" y="3686154"/>
            <a:ext cx="789386" cy="789386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4334782" y="3863357"/>
            <a:ext cx="730250" cy="434975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94892" y="3215974"/>
            <a:ext cx="2794000" cy="2971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221892" y="3335727"/>
            <a:ext cx="2540000" cy="2717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7086491" y="4651185"/>
            <a:ext cx="800100" cy="46037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6703833" y="5158270"/>
            <a:ext cx="1574800" cy="41275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097199" y="3686154"/>
            <a:ext cx="789386" cy="78938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7203490" y="3863357"/>
            <a:ext cx="577850" cy="43497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8887397" y="3216518"/>
            <a:ext cx="2794000" cy="29718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9014397" y="3336271"/>
            <a:ext cx="2540000" cy="27178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9878967" y="4651185"/>
            <a:ext cx="800100" cy="460375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9411156" y="5158270"/>
            <a:ext cx="1746250" cy="41275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889681" y="3686154"/>
            <a:ext cx="789386" cy="789386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9995966" y="3863357"/>
            <a:ext cx="577850" cy="434975"/>
          </a:xfrm>
          <a:prstGeom prst="rect">
            <a:avLst/>
          </a:prstGeom>
        </p:spPr>
      </p:pic>
      <p:pic>
        <p:nvPicPr>
          <p:cNvPr id="31" name="Image 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6929" y="404141"/>
            <a:ext cx="489262" cy="426212"/>
          </a:xfrm>
          <a:prstGeom prst="rect">
            <a:avLst/>
          </a:prstGeom>
        </p:spPr>
      </p:pic>
      <p:pic>
        <p:nvPicPr>
          <p:cNvPr id="32" name="Image 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37793" y="404141"/>
            <a:ext cx="1104900" cy="4095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18" y="391441"/>
            <a:ext cx="656590" cy="40957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054" y="391441"/>
            <a:ext cx="831850" cy="4095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6116" y="583529"/>
            <a:ext cx="7671575" cy="12700"/>
          </a:xfrm>
          <a:prstGeom prst="rect">
            <a:avLst/>
          </a:prstGeom>
        </p:spPr>
      </p:pic>
      <p:pic>
        <p:nvPicPr>
          <p:cNvPr id="8" name="Image 15" descr="preencoded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34618" y="801016"/>
            <a:ext cx="2133600" cy="434975"/>
          </a:xfrm>
          <a:prstGeom prst="rect">
            <a:avLst/>
          </a:prstGeom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87" y="1180811"/>
            <a:ext cx="7200844" cy="4938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444" y="5041726"/>
            <a:ext cx="3064890" cy="1487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444" y="3072995"/>
            <a:ext cx="3064890" cy="1537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445" y="1084582"/>
            <a:ext cx="3064890" cy="1537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072722" y="6544869"/>
            <a:ext cx="2043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건축물 선택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8072722" y="4659022"/>
            <a:ext cx="2043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터널 선택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8072722" y="2704099"/>
            <a:ext cx="2043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교량 선택</a:t>
            </a:r>
            <a:endParaRPr lang="ko-KR" alt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8127901" y="701837"/>
            <a:ext cx="27187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현시점 서비스 구현 화면 </a:t>
            </a:r>
            <a:endParaRPr lang="ko-KR" altLang="en-US" sz="1500" dirty="0"/>
          </a:p>
        </p:txBody>
      </p:sp>
      <p:sp>
        <p:nvSpPr>
          <p:cNvPr id="15" name="TextBox 14"/>
          <p:cNvSpPr txBox="1"/>
          <p:nvPr/>
        </p:nvSpPr>
        <p:spPr>
          <a:xfrm>
            <a:off x="374487" y="6151489"/>
            <a:ext cx="3877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기본화면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노후화 패턴 분석 시스템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0339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18" y="391441"/>
            <a:ext cx="656590" cy="40957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054" y="391441"/>
            <a:ext cx="831850" cy="4095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6116" y="583529"/>
            <a:ext cx="7671575" cy="12700"/>
          </a:xfrm>
          <a:prstGeom prst="rect">
            <a:avLst/>
          </a:prstGeom>
        </p:spPr>
      </p:pic>
      <p:pic>
        <p:nvPicPr>
          <p:cNvPr id="6" name="Image 11" descr="preencoded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34618" y="801016"/>
            <a:ext cx="2133600" cy="434975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15" y="1235991"/>
            <a:ext cx="7103078" cy="4839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519" y="1235991"/>
            <a:ext cx="4036344" cy="1917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659519" y="801016"/>
            <a:ext cx="27187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현시점 서비스 구현 화면 </a:t>
            </a:r>
            <a:endParaRPr lang="ko-KR" altLang="en-US" sz="1500" dirty="0"/>
          </a:p>
        </p:txBody>
      </p:sp>
      <p:sp>
        <p:nvSpPr>
          <p:cNvPr id="10" name="TextBox 9"/>
          <p:cNvSpPr txBox="1"/>
          <p:nvPr/>
        </p:nvSpPr>
        <p:spPr>
          <a:xfrm>
            <a:off x="7659519" y="3180024"/>
            <a:ext cx="2043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미세먼지 예측 시뮬레이션 </a:t>
            </a:r>
            <a:endParaRPr lang="ko-KR" altLang="en-US" sz="1200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519" y="3564002"/>
            <a:ext cx="4036344" cy="240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659519" y="6060683"/>
            <a:ext cx="3877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과거 측정소 미세먼지 타임라인 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306715" y="6151489"/>
            <a:ext cx="3877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기본화면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실시간 측정소 별 미세먼지 수치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6684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18" y="391441"/>
            <a:ext cx="656590" cy="40957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054" y="391441"/>
            <a:ext cx="831850" cy="4095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6116" y="583529"/>
            <a:ext cx="7671575" cy="127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669" y="1756336"/>
            <a:ext cx="6746000" cy="4472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618" y="801016"/>
            <a:ext cx="2127250" cy="43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4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227</Words>
  <Application>Microsoft Office PowerPoint</Application>
  <PresentationFormat>사용자 지정</PresentationFormat>
  <Paragraphs>57</Paragraphs>
  <Slides>12</Slides>
  <Notes>12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3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PptxGenJS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sangjin yu</cp:lastModifiedBy>
  <cp:revision>102</cp:revision>
  <dcterms:created xsi:type="dcterms:W3CDTF">2025-09-08T21:34:51Z</dcterms:created>
  <dcterms:modified xsi:type="dcterms:W3CDTF">2025-09-09T05:17:17Z</dcterms:modified>
  <cp:version/>
</cp:coreProperties>
</file>